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264" r:id="rId3"/>
    <p:sldId id="265" r:id="rId4"/>
    <p:sldId id="281" r:id="rId5"/>
    <p:sldId id="280" r:id="rId6"/>
    <p:sldId id="285" r:id="rId7"/>
    <p:sldId id="266" r:id="rId8"/>
    <p:sldId id="282" r:id="rId9"/>
    <p:sldId id="284" r:id="rId10"/>
    <p:sldId id="256" r:id="rId11"/>
    <p:sldId id="257" r:id="rId12"/>
    <p:sldId id="258" r:id="rId13"/>
    <p:sldId id="259" r:id="rId14"/>
    <p:sldId id="267" r:id="rId15"/>
    <p:sldId id="269" r:id="rId16"/>
    <p:sldId id="260" r:id="rId17"/>
    <p:sldId id="262" r:id="rId18"/>
    <p:sldId id="263" r:id="rId19"/>
    <p:sldId id="270" r:id="rId20"/>
    <p:sldId id="271" r:id="rId21"/>
    <p:sldId id="288" r:id="rId22"/>
    <p:sldId id="289" r:id="rId23"/>
    <p:sldId id="272"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07144-422A-4DDB-9C4F-5EB162EF22FC}" type="datetimeFigureOut">
              <a:rPr lang="en-US" smtClean="0"/>
              <a:pPr/>
              <a:t>5/7/2016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1E5D4-EFA3-4C59-A590-F00C0B86EC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91E5D4-EFA3-4C59-A590-F00C0B86EC8C}"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91E5D4-EFA3-4C59-A590-F00C0B86EC8C}"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91E5D4-EFA3-4C59-A590-F00C0B86EC8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57517F-7231-420D-A2D2-FB9B87B207A7}"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517F-7231-420D-A2D2-FB9B87B207A7}"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517F-7231-420D-A2D2-FB9B87B207A7}"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7517F-7231-420D-A2D2-FB9B87B207A7}"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57517F-7231-420D-A2D2-FB9B87B207A7}" type="datetimeFigureOut">
              <a:rPr lang="en-US" smtClean="0"/>
              <a:pPr/>
              <a:t>5/7/2016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57517F-7231-420D-A2D2-FB9B87B207A7}" type="datetimeFigureOut">
              <a:rPr lang="en-US" smtClean="0"/>
              <a:pPr/>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7517F-7231-420D-A2D2-FB9B87B207A7}" type="datetimeFigureOut">
              <a:rPr lang="en-US" smtClean="0"/>
              <a:pPr/>
              <a:t>5/7/2016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57517F-7231-420D-A2D2-FB9B87B207A7}" type="datetimeFigureOut">
              <a:rPr lang="en-US" smtClean="0"/>
              <a:pPr/>
              <a:t>5/7/2016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7517F-7231-420D-A2D2-FB9B87B207A7}" type="datetimeFigureOut">
              <a:rPr lang="en-US" smtClean="0"/>
              <a:pPr/>
              <a:t>5/7/2016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7517F-7231-420D-A2D2-FB9B87B207A7}" type="datetimeFigureOut">
              <a:rPr lang="en-US" smtClean="0"/>
              <a:pPr/>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57517F-7231-420D-A2D2-FB9B87B207A7}" type="datetimeFigureOut">
              <a:rPr lang="en-US" smtClean="0"/>
              <a:pPr/>
              <a:t>5/7/2016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EC424-4F27-43B4-9F90-A96FF40613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7517F-7231-420D-A2D2-FB9B87B207A7}" type="datetimeFigureOut">
              <a:rPr lang="en-US" smtClean="0"/>
              <a:pPr/>
              <a:t>5/7/2016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EC424-4F27-43B4-9F90-A96FF40613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skepticalscience.com/CO2-is-not-the-only-driver-of-climate.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indawi.com/journals/ija/2015/54738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Documents and Settings\USER\Desktop\presentation\bismillah-HD.jpg"/>
          <p:cNvPicPr>
            <a:picLocks noChangeAspect="1" noChangeArrowheads="1"/>
          </p:cNvPicPr>
          <p:nvPr/>
        </p:nvPicPr>
        <p:blipFill>
          <a:blip r:embed="rId2"/>
          <a:srcRect/>
          <a:stretch>
            <a:fillRect/>
          </a:stretch>
        </p:blipFill>
        <p:spPr bwMode="auto">
          <a:xfrm>
            <a:off x="0" y="0"/>
            <a:ext cx="924593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smtClean="0">
                <a:solidFill>
                  <a:schemeClr val="accent5">
                    <a:lumMod val="50000"/>
                  </a:schemeClr>
                </a:solidFill>
              </a:rPr>
              <a:t/>
            </a:r>
            <a:br>
              <a:rPr lang="en-US" b="1" dirty="0" smtClean="0">
                <a:solidFill>
                  <a:schemeClr val="accent5">
                    <a:lumMod val="50000"/>
                  </a:schemeClr>
                </a:solidFill>
              </a:rPr>
            </a:br>
            <a:r>
              <a:rPr lang="en-US" b="1" dirty="0" smtClean="0">
                <a:solidFill>
                  <a:schemeClr val="accent5">
                    <a:lumMod val="50000"/>
                  </a:schemeClr>
                </a:solidFill>
              </a:rPr>
              <a:t>Global Warming And Climate Change</a:t>
            </a:r>
            <a:r>
              <a:rPr lang="en-US" dirty="0" smtClean="0">
                <a:solidFill>
                  <a:schemeClr val="accent5">
                    <a:lumMod val="50000"/>
                  </a:schemeClr>
                </a:solidFill>
              </a:rPr>
              <a:t/>
            </a:r>
            <a:br>
              <a:rPr lang="en-US" dirty="0" smtClean="0">
                <a:solidFill>
                  <a:schemeClr val="accent5">
                    <a:lumMod val="50000"/>
                  </a:schemeClr>
                </a:solidFill>
              </a:rPr>
            </a:br>
            <a:endParaRPr lang="en-US" dirty="0">
              <a:solidFill>
                <a:schemeClr val="accent5">
                  <a:lumMod val="50000"/>
                </a:schemeClr>
              </a:solidFill>
            </a:endParaRPr>
          </a:p>
        </p:txBody>
      </p:sp>
      <p:sp>
        <p:nvSpPr>
          <p:cNvPr id="3" name="Subtitle 2"/>
          <p:cNvSpPr>
            <a:spLocks noGrp="1"/>
          </p:cNvSpPr>
          <p:nvPr>
            <p:ph type="subTitle" idx="1"/>
          </p:nvPr>
        </p:nvSpPr>
        <p:spPr>
          <a:xfrm>
            <a:off x="1447800" y="2286000"/>
            <a:ext cx="6400800" cy="41148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fontAlgn="base"/>
            <a:r>
              <a:rPr lang="en-US" dirty="0" smtClean="0">
                <a:solidFill>
                  <a:schemeClr val="tx2">
                    <a:lumMod val="75000"/>
                  </a:schemeClr>
                </a:solidFill>
              </a:rPr>
              <a:t>Global </a:t>
            </a:r>
            <a:r>
              <a:rPr lang="en-US" dirty="0">
                <a:solidFill>
                  <a:schemeClr val="tx2">
                    <a:lumMod val="75000"/>
                  </a:schemeClr>
                </a:solidFill>
              </a:rPr>
              <a:t>warming and climate change refer to an increase in average global temperatures. Natural events and human activities are believed to be contributing to an increase in average global temperatures. This is caused primarily by increases in “greenhouse” gases such as Carbon Dioxide (CO</a:t>
            </a:r>
            <a:r>
              <a:rPr lang="en-US" baseline="-25000" dirty="0">
                <a:solidFill>
                  <a:schemeClr val="tx2">
                    <a:lumMod val="75000"/>
                  </a:schemeClr>
                </a:solidFill>
              </a:rPr>
              <a:t>2</a:t>
            </a:r>
            <a:r>
              <a:rPr lang="en-US" dirty="0">
                <a:solidFill>
                  <a:schemeClr val="tx2">
                    <a:lumMod val="75000"/>
                  </a:schemeClr>
                </a:solidFill>
              </a:rPr>
              <a:t>).</a:t>
            </a:r>
          </a:p>
          <a:p>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3"/>
          </a:lnRef>
          <a:fillRef idx="2">
            <a:schemeClr val="accent3"/>
          </a:fillRef>
          <a:effectRef idx="1">
            <a:schemeClr val="accent3"/>
          </a:effectRef>
          <a:fontRef idx="minor">
            <a:schemeClr val="dk1"/>
          </a:fontRef>
        </p:style>
        <p:txBody>
          <a:bodyPr/>
          <a:lstStyle/>
          <a:p>
            <a:r>
              <a:rPr lang="en-US" i="1" dirty="0" smtClean="0">
                <a:solidFill>
                  <a:schemeClr val="accent5">
                    <a:lumMod val="50000"/>
                  </a:schemeClr>
                </a:solidFill>
              </a:rPr>
              <a:t>Indicators Of Climate Change</a:t>
            </a:r>
            <a:endParaRPr lang="en-US" i="1" dirty="0">
              <a:solidFill>
                <a:schemeClr val="accent5">
                  <a:lumMod val="50000"/>
                </a:schemeClr>
              </a:solidFill>
            </a:endParaRPr>
          </a:p>
        </p:txBody>
      </p:sp>
      <p:sp>
        <p:nvSpPr>
          <p:cNvPr id="3" name="Content Placeholder 2"/>
          <p:cNvSpPr>
            <a:spLocks noGrp="1"/>
          </p:cNvSpPr>
          <p:nvPr>
            <p:ph idx="1"/>
          </p:nvPr>
        </p:nvSpPr>
        <p:spPr>
          <a:xfrm>
            <a:off x="457200" y="1371600"/>
            <a:ext cx="8458200" cy="5486400"/>
          </a:xfrm>
        </p:spPr>
        <p:txBody>
          <a:bodyPr/>
          <a:lstStyle/>
          <a:p>
            <a:pPr fontAlgn="base"/>
            <a:r>
              <a:rPr lang="en-US" sz="1800" b="1" dirty="0" smtClean="0">
                <a:solidFill>
                  <a:schemeClr val="tx1">
                    <a:lumMod val="95000"/>
                    <a:lumOff val="5000"/>
                  </a:schemeClr>
                </a:solidFill>
              </a:rPr>
              <a:t>As </a:t>
            </a:r>
            <a:r>
              <a:rPr lang="en-US" sz="1800" b="1" dirty="0">
                <a:solidFill>
                  <a:schemeClr val="tx1">
                    <a:lumMod val="95000"/>
                    <a:lumOff val="5000"/>
                  </a:schemeClr>
                </a:solidFill>
              </a:rPr>
              <a:t>explained by the US agency, the National Oceanic and Atmospheric Administration (NOAA), there are 7 indicators that would be expected to increase in a warming world (and they are), and 3 indicators would be expected to decrease (and they are)</a:t>
            </a:r>
            <a:r>
              <a:rPr lang="en-US" sz="1800" u="sng" dirty="0">
                <a:solidFill>
                  <a:schemeClr val="tx1">
                    <a:lumMod val="95000"/>
                    <a:lumOff val="5000"/>
                  </a:schemeClr>
                </a:solidFill>
              </a:rPr>
              <a:t>:</a:t>
            </a:r>
            <a:endParaRPr lang="en-US" sz="1800" dirty="0">
              <a:solidFill>
                <a:schemeClr val="tx1">
                  <a:lumMod val="95000"/>
                  <a:lumOff val="5000"/>
                </a:schemeClr>
              </a:solidFill>
            </a:endParaRPr>
          </a:p>
          <a:p>
            <a:endParaRPr lang="en-US" dirty="0"/>
          </a:p>
        </p:txBody>
      </p:sp>
      <p:pic>
        <p:nvPicPr>
          <p:cNvPr id="4" name="Picture 3" descr="Air temperature near surface, humidity, temperature over oceans, sea surface temperature, sea levels, ocean heat content and temperature over land are all increasing, while glaciers, snow cover and sea ice are all decreasing."/>
          <p:cNvPicPr/>
          <p:nvPr/>
        </p:nvPicPr>
        <p:blipFill>
          <a:blip r:embed="rId2"/>
          <a:srcRect/>
          <a:stretch>
            <a:fillRect/>
          </a:stretch>
        </p:blipFill>
        <p:spPr bwMode="auto">
          <a:xfrm>
            <a:off x="990600" y="2819400"/>
            <a:ext cx="7696200" cy="4038600"/>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81000"/>
            <a:ext cx="7772400" cy="1143000"/>
          </a:xfrm>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tx2">
                    <a:lumMod val="75000"/>
                  </a:schemeClr>
                </a:solidFill>
              </a:rPr>
              <a:t>Green House Effect</a:t>
            </a:r>
            <a:endParaRPr lang="en-US" dirty="0">
              <a:solidFill>
                <a:schemeClr val="tx2">
                  <a:lumMod val="75000"/>
                </a:schemeClr>
              </a:solidFill>
            </a:endParaRPr>
          </a:p>
        </p:txBody>
      </p:sp>
      <p:sp>
        <p:nvSpPr>
          <p:cNvPr id="3" name="Subtitle 2"/>
          <p:cNvSpPr>
            <a:spLocks noGrp="1"/>
          </p:cNvSpPr>
          <p:nvPr>
            <p:ph type="subTitle" idx="1"/>
          </p:nvPr>
        </p:nvSpPr>
        <p:spPr>
          <a:xfrm>
            <a:off x="762000" y="1752600"/>
            <a:ext cx="8077200" cy="5105400"/>
          </a:xfrm>
        </p:spPr>
        <p:style>
          <a:lnRef idx="1">
            <a:schemeClr val="dk1"/>
          </a:lnRef>
          <a:fillRef idx="2">
            <a:schemeClr val="dk1"/>
          </a:fillRef>
          <a:effectRef idx="1">
            <a:schemeClr val="dk1"/>
          </a:effectRef>
          <a:fontRef idx="minor">
            <a:schemeClr val="dk1"/>
          </a:fontRef>
        </p:style>
        <p:txBody>
          <a:bodyPr>
            <a:noAutofit/>
          </a:bodyPr>
          <a:lstStyle/>
          <a:p>
            <a:pPr fontAlgn="base"/>
            <a:r>
              <a:rPr lang="en-US" sz="2500" dirty="0" smtClean="0">
                <a:solidFill>
                  <a:schemeClr val="tx1">
                    <a:lumMod val="95000"/>
                    <a:lumOff val="5000"/>
                  </a:schemeClr>
                </a:solidFill>
              </a:rPr>
              <a:t>The </a:t>
            </a:r>
            <a:r>
              <a:rPr lang="en-US" sz="2500" dirty="0">
                <a:solidFill>
                  <a:schemeClr val="tx1">
                    <a:lumMod val="95000"/>
                    <a:lumOff val="5000"/>
                  </a:schemeClr>
                </a:solidFill>
              </a:rPr>
              <a:t>term </a:t>
            </a:r>
            <a:r>
              <a:rPr lang="en-US" sz="2500" i="1" dirty="0">
                <a:solidFill>
                  <a:schemeClr val="tx1">
                    <a:lumMod val="95000"/>
                    <a:lumOff val="5000"/>
                  </a:schemeClr>
                </a:solidFill>
              </a:rPr>
              <a:t>greenhouse</a:t>
            </a:r>
            <a:r>
              <a:rPr lang="en-US" sz="2500" dirty="0">
                <a:solidFill>
                  <a:schemeClr val="tx1">
                    <a:lumMod val="95000"/>
                    <a:lumOff val="5000"/>
                  </a:schemeClr>
                </a:solidFill>
              </a:rPr>
              <a:t> is used in conjunction with the phenomenon known as </a:t>
            </a:r>
            <a:r>
              <a:rPr lang="en-US" sz="2500" dirty="0" smtClean="0">
                <a:solidFill>
                  <a:schemeClr val="tx1">
                    <a:lumMod val="95000"/>
                    <a:lumOff val="5000"/>
                  </a:schemeClr>
                </a:solidFill>
              </a:rPr>
              <a:t>the </a:t>
            </a:r>
            <a:r>
              <a:rPr lang="en-US" sz="2500" i="1" dirty="0" smtClean="0">
                <a:solidFill>
                  <a:schemeClr val="tx1">
                    <a:lumMod val="95000"/>
                    <a:lumOff val="5000"/>
                  </a:schemeClr>
                </a:solidFill>
              </a:rPr>
              <a:t>greenhouse </a:t>
            </a:r>
            <a:r>
              <a:rPr lang="en-US" sz="2500" i="1" dirty="0">
                <a:solidFill>
                  <a:schemeClr val="tx1">
                    <a:lumMod val="95000"/>
                    <a:lumOff val="5000"/>
                  </a:schemeClr>
                </a:solidFill>
              </a:rPr>
              <a:t>effect</a:t>
            </a:r>
            <a:r>
              <a:rPr lang="en-US" sz="2500" dirty="0">
                <a:solidFill>
                  <a:schemeClr val="tx1">
                    <a:lumMod val="95000"/>
                    <a:lumOff val="5000"/>
                  </a:schemeClr>
                </a:solidFill>
              </a:rPr>
              <a:t>.</a:t>
            </a:r>
          </a:p>
          <a:p>
            <a:pPr lvl="0" fontAlgn="base"/>
            <a:r>
              <a:rPr lang="en-US" sz="2500" dirty="0">
                <a:solidFill>
                  <a:schemeClr val="tx1">
                    <a:lumMod val="95000"/>
                    <a:lumOff val="5000"/>
                  </a:schemeClr>
                </a:solidFill>
              </a:rPr>
              <a:t>Energy from the sun drives the earth’s weather and climate, and heats the earth’s surface;</a:t>
            </a:r>
          </a:p>
          <a:p>
            <a:pPr lvl="0" fontAlgn="base"/>
            <a:r>
              <a:rPr lang="en-US" sz="2500" dirty="0">
                <a:solidFill>
                  <a:schemeClr val="tx1">
                    <a:lumMod val="95000"/>
                    <a:lumOff val="5000"/>
                  </a:schemeClr>
                </a:solidFill>
              </a:rPr>
              <a:t>In turn, the earth radiates energy back into space;</a:t>
            </a:r>
          </a:p>
          <a:p>
            <a:pPr lvl="0" fontAlgn="base"/>
            <a:r>
              <a:rPr lang="en-US" sz="2500" dirty="0">
                <a:solidFill>
                  <a:schemeClr val="tx1">
                    <a:lumMod val="95000"/>
                    <a:lumOff val="5000"/>
                  </a:schemeClr>
                </a:solidFill>
              </a:rPr>
              <a:t>Some atmospheric gases (water vapor, carbon dioxide, and other gases) trap some of the outgoing energy, retaining heat somewhat like the glass panels of a greenhouse;</a:t>
            </a:r>
          </a:p>
          <a:p>
            <a:pPr lvl="0" fontAlgn="base"/>
            <a:r>
              <a:rPr lang="en-US" sz="2500" dirty="0">
                <a:solidFill>
                  <a:schemeClr val="tx1">
                    <a:lumMod val="95000"/>
                    <a:lumOff val="5000"/>
                  </a:schemeClr>
                </a:solidFill>
              </a:rPr>
              <a:t>These gases are therefore known as greenhouse gases;</a:t>
            </a:r>
          </a:p>
          <a:p>
            <a:pPr lvl="0" fontAlgn="base"/>
            <a:r>
              <a:rPr lang="en-US" sz="2500" dirty="0">
                <a:solidFill>
                  <a:schemeClr val="tx1">
                    <a:lumMod val="95000"/>
                    <a:lumOff val="5000"/>
                  </a:schemeClr>
                </a:solidFill>
              </a:rPr>
              <a:t>The greenhouse effect is the rise in temperature on Earth as certain gases in the atmosphere trap energy.</a:t>
            </a:r>
          </a:p>
          <a:p>
            <a:endParaRPr lang="en-US"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tx2">
                    <a:lumMod val="75000"/>
                  </a:schemeClr>
                </a:solidFill>
              </a:rPr>
              <a:t>Reduce Greenhouse Effects</a:t>
            </a:r>
            <a:endParaRPr lang="en-US" dirty="0">
              <a:solidFill>
                <a:schemeClr val="tx2">
                  <a:lumMod val="75000"/>
                </a:schemeClr>
              </a:solidFill>
            </a:endParaRPr>
          </a:p>
        </p:txBody>
      </p:sp>
      <p:sp>
        <p:nvSpPr>
          <p:cNvPr id="3" name="Content Placeholder 2"/>
          <p:cNvSpPr>
            <a:spLocks noGrp="1"/>
          </p:cNvSpPr>
          <p:nvPr>
            <p:ph idx="1"/>
          </p:nvPr>
        </p:nvSpPr>
        <p:spPr>
          <a:xfrm>
            <a:off x="457200" y="1219200"/>
            <a:ext cx="8229600" cy="5638800"/>
          </a:xfrm>
        </p:spPr>
        <p:style>
          <a:lnRef idx="1">
            <a:schemeClr val="dk1"/>
          </a:lnRef>
          <a:fillRef idx="2">
            <a:schemeClr val="dk1"/>
          </a:fillRef>
          <a:effectRef idx="1">
            <a:schemeClr val="dk1"/>
          </a:effectRef>
          <a:fontRef idx="minor">
            <a:schemeClr val="dk1"/>
          </a:fontRef>
        </p:style>
        <p:txBody>
          <a:bodyPr>
            <a:noAutofit/>
          </a:bodyPr>
          <a:lstStyle/>
          <a:p>
            <a:pPr fontAlgn="base"/>
            <a:r>
              <a:rPr lang="en-US" sz="2500" dirty="0" smtClean="0"/>
              <a:t>Many </a:t>
            </a:r>
            <a:r>
              <a:rPr lang="en-US" sz="2500" dirty="0"/>
              <a:t>of these greenhouse gases are actually life-enabling, for without them, heat would escape back into space and the Earth’s average temperature would be a lot colder.</a:t>
            </a:r>
          </a:p>
          <a:p>
            <a:pPr fontAlgn="base"/>
            <a:r>
              <a:rPr lang="en-US" sz="2500" dirty="0"/>
              <a:t>However, if the greenhouse effect becomes stronger, then more heat gets trapped than needed, and the Earth might become less habitable for humans, plants and animals.</a:t>
            </a:r>
          </a:p>
          <a:p>
            <a:pPr fontAlgn="base"/>
            <a:r>
              <a:rPr lang="en-US" sz="2500" dirty="0"/>
              <a:t>Carbon dioxide, though not the most potent of greenhouse gases, </a:t>
            </a:r>
            <a:r>
              <a:rPr lang="en-US" sz="2500" dirty="0">
                <a:hlinkClick r:id="rId2" tooltip="External Link: John Cook, 'CO2 is not the only driver of climate', Skeptical Science, October 25, 2009"/>
              </a:rPr>
              <a:t>is the most significant one</a:t>
            </a:r>
            <a:r>
              <a:rPr lang="en-US" sz="2500" dirty="0"/>
              <a:t>. Human activity has caused an imbalance in the natural cycle of the greenhouse effect and related processes. NASA’s Earth Observatory is worth quoting the effect human activity is having on the natural carbon cycle, for </a:t>
            </a:r>
            <a:r>
              <a:rPr lang="en-US" sz="2500" dirty="0" smtClean="0"/>
              <a:t>example..</a:t>
            </a:r>
            <a:endParaRPr lang="en-US" sz="2500" dirty="0"/>
          </a:p>
          <a:p>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solidFill>
                  <a:schemeClr val="tx2">
                    <a:lumMod val="75000"/>
                  </a:schemeClr>
                </a:solidFill>
              </a:rPr>
              <a:t>Reduce Greenhouse Effects </a:t>
            </a:r>
            <a:r>
              <a:rPr lang="en-US" sz="3600" dirty="0" smtClean="0">
                <a:solidFill>
                  <a:schemeClr val="tx2">
                    <a:lumMod val="75000"/>
                  </a:schemeClr>
                </a:solidFill>
              </a:rPr>
              <a:t>(contd.)</a:t>
            </a:r>
            <a:endParaRPr lang="en-US" sz="3600" dirty="0">
              <a:solidFill>
                <a:schemeClr val="tx2">
                  <a:lumMod val="75000"/>
                </a:schemeClr>
              </a:solidFill>
            </a:endParaRPr>
          </a:p>
        </p:txBody>
      </p:sp>
      <p:sp>
        <p:nvSpPr>
          <p:cNvPr id="3" name="Content Placeholder 2"/>
          <p:cNvSpPr>
            <a:spLocks noGrp="1"/>
          </p:cNvSpPr>
          <p:nvPr>
            <p:ph idx="1"/>
          </p:nvPr>
        </p:nvSpPr>
        <p:spPr>
          <a:xfrm>
            <a:off x="457200" y="1219200"/>
            <a:ext cx="8229600" cy="563880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fontAlgn="base"/>
            <a:r>
              <a:rPr lang="en-US" dirty="0" smtClean="0"/>
              <a:t>In addition to the natural fluxes of carbon through the Earth system, atmosphere than is being removed naturally through the sedimentation of carbon, ultimately causing atmospheric carbon dioxide concentrations to increase.</a:t>
            </a:r>
          </a:p>
          <a:p>
            <a:pPr fontAlgn="base"/>
            <a:r>
              <a:rPr lang="en-US" dirty="0" smtClean="0"/>
              <a:t>Also, by clearing forests to support agriculture, we are transferring carbon from living biomass into the atmosphere (dry wood is about 50 percent carbon).</a:t>
            </a:r>
          </a:p>
          <a:p>
            <a:pPr fontAlgn="base"/>
            <a:r>
              <a:rPr lang="en-US" dirty="0" smtClean="0"/>
              <a:t>The result is that humans are adding ever-increasing amounts of extra carbon dioxide into the atmosphere. Because of this, atmospheric carbon dioxide concentrations are higher today than they have been over the last half-million years or longer.</a:t>
            </a:r>
          </a:p>
          <a:p>
            <a:pPr fontAlgn="base"/>
            <a:r>
              <a:rPr lang="en-US" dirty="0" smtClean="0"/>
              <a:t>anthropogenic (human) activities, particularly fossil fuel burning and deforestation, are also releasing carbon dioxide atmosphere than is being removed naturally through the sedimentation of carbon, ultimately causing atmospheric carbon dioxide concentrations to increase.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tx2">
                    <a:lumMod val="75000"/>
                  </a:schemeClr>
                </a:solidFill>
              </a:rPr>
              <a:t>Reduce Greenhouse Effects </a:t>
            </a:r>
            <a:r>
              <a:rPr lang="en-US" sz="3600" dirty="0" smtClean="0">
                <a:solidFill>
                  <a:schemeClr val="tx2">
                    <a:lumMod val="75000"/>
                  </a:schemeClr>
                </a:solidFill>
              </a:rPr>
              <a:t>(contd.)</a:t>
            </a:r>
            <a:endParaRPr lang="en-US" dirty="0">
              <a:solidFill>
                <a:schemeClr val="tx2">
                  <a:lumMod val="75000"/>
                </a:schemeClr>
              </a:solidFill>
            </a:endParaRPr>
          </a:p>
        </p:txBody>
      </p:sp>
      <p:sp>
        <p:nvSpPr>
          <p:cNvPr id="3" name="Content Placeholder 2"/>
          <p:cNvSpPr>
            <a:spLocks noGrp="1"/>
          </p:cNvSpPr>
          <p:nvPr>
            <p:ph idx="1"/>
          </p:nvPr>
        </p:nvSpPr>
        <p:spPr>
          <a:xfrm>
            <a:off x="457200" y="1143000"/>
            <a:ext cx="8229600" cy="5486400"/>
          </a:xfrm>
        </p:spPr>
        <p:style>
          <a:lnRef idx="1">
            <a:schemeClr val="dk1"/>
          </a:lnRef>
          <a:fillRef idx="2">
            <a:schemeClr val="dk1"/>
          </a:fillRef>
          <a:effectRef idx="1">
            <a:schemeClr val="dk1"/>
          </a:effectRef>
          <a:fontRef idx="minor">
            <a:schemeClr val="dk1"/>
          </a:fontRef>
        </p:style>
        <p:txBody>
          <a:bodyPr>
            <a:normAutofit/>
          </a:bodyPr>
          <a:lstStyle/>
          <a:p>
            <a:pPr fontAlgn="base"/>
            <a:r>
              <a:rPr lang="en-US" dirty="0" smtClean="0"/>
              <a:t>When we mine coal and extract oil from the Earth’s crust, and then burn these fossil fuels for transportation, heating, cooking, electricity, and manufacturing, we are effectively moving carbon more rapidly into the atmosphere than is being removed naturally through the sedimentation of carbon, ultimately causing atmospheric carbon dioxide concentrations to increase.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1">
            <a:schemeClr val="accent1"/>
          </a:lnRef>
          <a:fillRef idx="2">
            <a:schemeClr val="accent1"/>
          </a:fillRef>
          <a:effectRef idx="1">
            <a:schemeClr val="accent1"/>
          </a:effectRef>
          <a:fontRef idx="minor">
            <a:schemeClr val="dk1"/>
          </a:fontRef>
        </p:style>
        <p:txBody>
          <a:bodyPr/>
          <a:lstStyle/>
          <a:p>
            <a:r>
              <a:rPr lang="en-US" dirty="0" smtClean="0"/>
              <a:t>10 Indicators Human Finger Print</a:t>
            </a:r>
            <a:endParaRPr lang="en-US" dirty="0"/>
          </a:p>
        </p:txBody>
      </p:sp>
      <p:pic>
        <p:nvPicPr>
          <p:cNvPr id="4" name="Content Placeholder 3" descr="Less heat escaping to space, shrinking thermosphere, cooling stratosphere, rising tropopause, less oxygen in the air, more fossil fuel carbon in the air, 30 billion tonnes of C02 per year, more heat returning to Earth, nights warming faster than days, and more fossil fuel carbon in coral are all signs of human-induced climate change."/>
          <p:cNvPicPr>
            <a:picLocks noGrp="1"/>
          </p:cNvPicPr>
          <p:nvPr>
            <p:ph idx="1"/>
          </p:nvPr>
        </p:nvPicPr>
        <p:blipFill>
          <a:blip r:embed="rId2"/>
          <a:srcRect/>
          <a:stretch>
            <a:fillRect/>
          </a:stretch>
        </p:blipFill>
        <p:spPr bwMode="auto">
          <a:xfrm>
            <a:off x="152400" y="1524000"/>
            <a:ext cx="8991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US" dirty="0" smtClean="0"/>
              <a:t>Global Warming Going</a:t>
            </a:r>
            <a:endParaRPr lang="en-US" dirty="0"/>
          </a:p>
        </p:txBody>
      </p:sp>
      <p:pic>
        <p:nvPicPr>
          <p:cNvPr id="4" name="Content Placeholder 3" descr="Over 93% of global warming is going into the oceans"/>
          <p:cNvPicPr>
            <a:picLocks noGrp="1"/>
          </p:cNvPicPr>
          <p:nvPr>
            <p:ph idx="1"/>
          </p:nvPr>
        </p:nvPicPr>
        <p:blipFill>
          <a:blip r:embed="rId2"/>
          <a:srcRect/>
          <a:stretch>
            <a:fillRect/>
          </a:stretch>
        </p:blipFill>
        <p:spPr bwMode="auto">
          <a:xfrm>
            <a:off x="457200" y="1600200"/>
            <a:ext cx="8001000" cy="5257800"/>
          </a:xfrm>
          <a:prstGeom prst="rect">
            <a:avLst/>
          </a:prstGeom>
          <a:ln>
            <a:headEnd/>
            <a:tailEnd/>
          </a:ln>
        </p:spPr>
        <p:style>
          <a:lnRef idx="1">
            <a:schemeClr val="accent1"/>
          </a:lnRef>
          <a:fillRef idx="2">
            <a:schemeClr val="accent1"/>
          </a:fillRef>
          <a:effectRef idx="1">
            <a:schemeClr val="accent1"/>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1003">
            <a:schemeClr val="lt2"/>
          </a:fillRef>
          <a:effectRef idx="1">
            <a:schemeClr val="dk1"/>
          </a:effectRef>
          <a:fontRef idx="minor">
            <a:schemeClr val="dk1"/>
          </a:fontRef>
        </p:style>
        <p:txBody>
          <a:bodyPr/>
          <a:lstStyle/>
          <a:p>
            <a:r>
              <a:rPr lang="en-US" dirty="0" smtClean="0">
                <a:solidFill>
                  <a:schemeClr val="bg1"/>
                </a:solidFill>
              </a:rPr>
              <a:t>Earth Total </a:t>
            </a:r>
            <a:r>
              <a:rPr lang="en-US" dirty="0" smtClean="0">
                <a:solidFill>
                  <a:schemeClr val="accent6">
                    <a:lumMod val="75000"/>
                  </a:schemeClr>
                </a:solidFill>
              </a:rPr>
              <a:t>Heat</a:t>
            </a:r>
            <a:r>
              <a:rPr lang="en-US" dirty="0" smtClean="0">
                <a:solidFill>
                  <a:schemeClr val="bg1"/>
                </a:solidFill>
              </a:rPr>
              <a:t> Content</a:t>
            </a:r>
            <a:endParaRPr lang="en-US" dirty="0">
              <a:solidFill>
                <a:schemeClr val="bg1"/>
              </a:solidFill>
            </a:endParaRPr>
          </a:p>
        </p:txBody>
      </p:sp>
      <p:pic>
        <p:nvPicPr>
          <p:cNvPr id="4" name="Content Placeholder 3" descr="http://cdn1.globalissues.org/i/climate/total-heat-content-2011.jpg"/>
          <p:cNvPicPr>
            <a:picLocks noGrp="1"/>
          </p:cNvPicPr>
          <p:nvPr>
            <p:ph idx="1"/>
          </p:nvPr>
        </p:nvPicPr>
        <p:blipFill>
          <a:blip r:embed="rId2"/>
          <a:srcRect/>
          <a:stretch>
            <a:fillRect/>
          </a:stretch>
        </p:blipFill>
        <p:spPr bwMode="auto">
          <a:xfrm>
            <a:off x="0" y="1524001"/>
            <a:ext cx="8686800" cy="5333999"/>
          </a:xfrm>
          <a:prstGeom prst="rect">
            <a:avLst/>
          </a:prstGeom>
          <a:ln>
            <a:headEnd/>
            <a:tailEnd/>
          </a:ln>
        </p:spPr>
        <p:style>
          <a:lnRef idx="0">
            <a:schemeClr val="accent2"/>
          </a:lnRef>
          <a:fillRef idx="3">
            <a:schemeClr val="accent2"/>
          </a:fillRef>
          <a:effectRef idx="3">
            <a:schemeClr val="accent2"/>
          </a:effectRef>
          <a:fontRef idx="minor">
            <a:schemeClr val="lt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0">
            <a:schemeClr val="accent5"/>
          </a:lnRef>
          <a:fillRef idx="3">
            <a:schemeClr val="accent5"/>
          </a:fillRef>
          <a:effectRef idx="3">
            <a:schemeClr val="accent5"/>
          </a:effectRef>
          <a:fontRef idx="minor">
            <a:schemeClr val="lt1"/>
          </a:fontRef>
        </p:style>
        <p:txBody>
          <a:bodyPr/>
          <a:lstStyle/>
          <a:p>
            <a:r>
              <a:rPr lang="en-US" dirty="0" smtClean="0"/>
              <a:t>Summary and Future Perspectives</a:t>
            </a:r>
            <a:endParaRPr lang="en-US" dirty="0"/>
          </a:p>
        </p:txBody>
      </p:sp>
      <p:sp>
        <p:nvSpPr>
          <p:cNvPr id="3" name="Content Placeholder 2"/>
          <p:cNvSpPr>
            <a:spLocks noGrp="1"/>
          </p:cNvSpPr>
          <p:nvPr>
            <p:ph idx="1"/>
          </p:nvPr>
        </p:nvSpPr>
        <p:spPr>
          <a:xfrm>
            <a:off x="381000" y="1295400"/>
            <a:ext cx="8458200" cy="556260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buNone/>
            </a:pPr>
            <a:endParaRPr lang="en-US" dirty="0"/>
          </a:p>
          <a:p>
            <a:r>
              <a:rPr lang="en-US" dirty="0"/>
              <a:t>Clearly, sugarcane production has been and will continue to be directly or indirectly affected by changes in climate conditions. The most significant challenges for sugarcane production are increases in frequency and intensity of extreme weather events, especially drought during climate change. Existing adaptation strategies can help offset many but not all effects in the future. </a:t>
            </a:r>
            <a:r>
              <a:rPr lang="en-US" b="1" i="1" u="sng" dirty="0"/>
              <a:t>The negative effects of climate change on sugarcane production are very likely to worsen after 2050, </a:t>
            </a:r>
            <a:r>
              <a:rPr lang="en-US" b="1" i="1" u="sng" dirty="0" smtClean="0"/>
              <a:t>especially </a:t>
            </a:r>
            <a:r>
              <a:rPr lang="en-US" b="1" i="1" u="sng" dirty="0"/>
              <a:t>if greenhouse gas emissions still remain high.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6248400"/>
          </a:xfr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i="1" dirty="0" smtClean="0"/>
              <a:t>Effect of Global Warming and Climate</a:t>
            </a:r>
            <a:br>
              <a:rPr lang="en-US" i="1" dirty="0" smtClean="0"/>
            </a:br>
            <a:r>
              <a:rPr lang="en-US" i="1" dirty="0" smtClean="0"/>
              <a:t> Changes on Sugarcane Productivity</a:t>
            </a:r>
            <a:br>
              <a:rPr lang="en-US" i="1" dirty="0" smtClean="0"/>
            </a:br>
            <a:r>
              <a:rPr lang="en-US" i="1" dirty="0" smtClean="0"/>
              <a:t>by. </a:t>
            </a:r>
            <a:br>
              <a:rPr lang="en-US" i="1" dirty="0" smtClean="0"/>
            </a:br>
            <a:r>
              <a:rPr lang="en-US" b="1" i="1" u="sng" dirty="0" smtClean="0"/>
              <a:t>Dr. </a:t>
            </a:r>
            <a:r>
              <a:rPr lang="en-US" b="1" i="1" u="sng" dirty="0" err="1" smtClean="0"/>
              <a:t>Haji</a:t>
            </a:r>
            <a:r>
              <a:rPr lang="en-US" b="1" i="1" u="sng" dirty="0" smtClean="0"/>
              <a:t> Khan </a:t>
            </a:r>
            <a:r>
              <a:rPr lang="en-US" b="1" i="1" u="sng" dirty="0" err="1" smtClean="0"/>
              <a:t>Keerio</a:t>
            </a:r>
            <a:r>
              <a:rPr lang="en-US" i="1" dirty="0" smtClean="0"/>
              <a:t/>
            </a:r>
            <a:br>
              <a:rPr lang="en-US" i="1" dirty="0" smtClean="0"/>
            </a:br>
            <a:r>
              <a:rPr lang="en-US" i="1" u="sng" dirty="0" smtClean="0"/>
              <a:t>Consultant Army welfare Sugar Mills</a:t>
            </a:r>
            <a:br>
              <a:rPr lang="en-US" i="1" u="sng" dirty="0" smtClean="0"/>
            </a:br>
            <a:r>
              <a:rPr lang="en-US" i="1" u="sng" dirty="0" smtClean="0"/>
              <a:t>Badin, </a:t>
            </a:r>
            <a:r>
              <a:rPr lang="en-US" i="1" u="sng" dirty="0" err="1" smtClean="0"/>
              <a:t>Sindh</a:t>
            </a:r>
            <a:r>
              <a:rPr lang="en-US" i="1" u="sng" dirty="0" smtClean="0"/>
              <a:t>.</a:t>
            </a:r>
            <a:r>
              <a:rPr lang="en-US" i="1" dirty="0" smtClean="0"/>
              <a:t/>
            </a:r>
            <a:br>
              <a:rPr lang="en-US" i="1" dirty="0" smtClean="0"/>
            </a:br>
            <a:r>
              <a:rPr lang="en-US" i="1" dirty="0" smtClean="0"/>
              <a:t/>
            </a:r>
            <a:br>
              <a:rPr lang="en-US" i="1" dirty="0" smtClean="0"/>
            </a:br>
            <a:r>
              <a:rPr lang="en-US" i="1" dirty="0" smtClean="0"/>
              <a:t/>
            </a:r>
            <a:br>
              <a:rPr lang="en-US" i="1" dirty="0" smtClean="0"/>
            </a:b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r>
              <a:rPr lang="en-US" dirty="0" smtClean="0">
                <a:solidFill>
                  <a:schemeClr val="tx2">
                    <a:lumMod val="75000"/>
                  </a:schemeClr>
                </a:solidFill>
              </a:rPr>
              <a:t>Summary and Future Perspectives</a:t>
            </a:r>
            <a:br>
              <a:rPr lang="en-US" dirty="0" smtClean="0">
                <a:solidFill>
                  <a:schemeClr val="tx2">
                    <a:lumMod val="75000"/>
                  </a:schemeClr>
                </a:solidFill>
              </a:rPr>
            </a:br>
            <a:r>
              <a:rPr lang="en-US" sz="3600" dirty="0" smtClean="0">
                <a:solidFill>
                  <a:schemeClr val="tx2">
                    <a:lumMod val="75000"/>
                  </a:schemeClr>
                </a:solidFill>
              </a:rPr>
              <a:t>(contd.)</a:t>
            </a:r>
            <a:endParaRPr lang="en-US" sz="3600" dirty="0">
              <a:solidFill>
                <a:schemeClr val="tx2">
                  <a:lumMod val="75000"/>
                </a:schemeClr>
              </a:solidFill>
            </a:endParaRPr>
          </a:p>
        </p:txBody>
      </p:sp>
      <p:sp>
        <p:nvSpPr>
          <p:cNvPr id="3" name="Content Placeholder 2"/>
          <p:cNvSpPr>
            <a:spLocks noGrp="1"/>
          </p:cNvSpPr>
          <p:nvPr>
            <p:ph idx="1"/>
          </p:nvPr>
        </p:nvSpPr>
        <p:spPr>
          <a:xfrm>
            <a:off x="457200" y="1600200"/>
            <a:ext cx="8229600" cy="5105400"/>
          </a:xfrm>
        </p:spPr>
        <p:style>
          <a:lnRef idx="1">
            <a:schemeClr val="dk1"/>
          </a:lnRef>
          <a:fillRef idx="2">
            <a:schemeClr val="dk1"/>
          </a:fillRef>
          <a:effectRef idx="1">
            <a:schemeClr val="dk1"/>
          </a:effectRef>
          <a:fontRef idx="minor">
            <a:schemeClr val="dk1"/>
          </a:fontRef>
        </p:style>
        <p:txBody>
          <a:bodyPr>
            <a:normAutofit lnSpcReduction="10000"/>
          </a:bodyPr>
          <a:lstStyle/>
          <a:p>
            <a:pPr>
              <a:buNone/>
            </a:pPr>
            <a:r>
              <a:rPr lang="en-US" dirty="0" smtClean="0"/>
              <a:t>    Therefore, agricultural scientists and decision makers need to work closely to mitigate the potential negative effects of climate change on agriculture and to improve sugarcane yields by multidisciplinary approaches, such as consistently developing new sugarcane cultivars using breeding and molecular biology, refining best management practices, improving new technology transfer, and increasing productivity and profitability.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normAutofit fontScale="90000"/>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sz="67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THATTA-2109</a:t>
            </a:r>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en-US" dirty="0"/>
          </a:p>
        </p:txBody>
      </p:sp>
      <p:pic>
        <p:nvPicPr>
          <p:cNvPr id="4" name="Picture 2" descr="C:\Documents and Settings\keerio\Desktop\Picture 259.jpg"/>
          <p:cNvPicPr>
            <a:picLocks noGrp="1" noChangeAspect="1" noChangeArrowheads="1"/>
          </p:cNvPicPr>
          <p:nvPr>
            <p:ph idx="1"/>
          </p:nvPr>
        </p:nvPicPr>
        <p:blipFill>
          <a:blip r:embed="rId2" cstate="print"/>
          <a:srcRect/>
          <a:stretch>
            <a:fillRect/>
          </a:stretch>
        </p:blipFill>
        <p:spPr bwMode="auto">
          <a:xfrm>
            <a:off x="228600" y="1600200"/>
            <a:ext cx="8763000" cy="5105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3">
            <a:schemeClr val="lt2"/>
          </a:fillRef>
          <a:effectRef idx="0">
            <a:scrgbClr r="0" g="0" b="0"/>
          </a:effectRef>
          <a:fontRef idx="major"/>
        </p:style>
        <p:txBody>
          <a:bodyPr>
            <a:noAutofit/>
          </a:bodyPr>
          <a:lstStyle/>
          <a:p>
            <a: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r>
            <a:b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THATTA-326</a:t>
            </a:r>
            <a:br>
              <a:rPr lang="en-US" sz="6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en-US" sz="6000" dirty="0"/>
          </a:p>
        </p:txBody>
      </p:sp>
      <p:pic>
        <p:nvPicPr>
          <p:cNvPr id="4" name="Picture 2" descr="C:\Documents and Settings\keerio\My Documents\My Pictures\Picture 269.jpg"/>
          <p:cNvPicPr>
            <a:picLocks noGrp="1" noChangeAspect="1" noChangeArrowheads="1"/>
          </p:cNvPicPr>
          <p:nvPr>
            <p:ph idx="1"/>
          </p:nvPr>
        </p:nvPicPr>
        <p:blipFill>
          <a:blip r:embed="rId2" cstate="print"/>
          <a:srcRect/>
          <a:stretch>
            <a:fillRect/>
          </a:stretch>
        </p:blipFill>
        <p:spPr>
          <a:xfrm>
            <a:off x="304800" y="1600200"/>
            <a:ext cx="8610600" cy="5160505"/>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Documents and Settings\keerio\Desktop\New Folder\Picture 371.jpg"/>
          <p:cNvPicPr>
            <a:picLocks noGrp="1" noChangeAspect="1" noChangeArrowheads="1"/>
          </p:cNvPicPr>
          <p:nvPr>
            <p:ph idx="1"/>
          </p:nvPr>
        </p:nvPicPr>
        <p:blipFill>
          <a:blip r:embed="rId2"/>
          <a:srcRect/>
          <a:stretch>
            <a:fillRect/>
          </a:stretch>
        </p:blipFill>
        <p:spPr bwMode="auto">
          <a:xfrm>
            <a:off x="-609600" y="0"/>
            <a:ext cx="9753600" cy="7252022"/>
          </a:xfrm>
          <a:prstGeom prst="rect">
            <a:avLst/>
          </a:prstGeom>
          <a:noFill/>
          <a:ln w="9525">
            <a:noFill/>
            <a:miter lim="800000"/>
            <a:headEnd/>
            <a:tailEnd/>
          </a:ln>
        </p:spPr>
      </p:pic>
      <p:sp>
        <p:nvSpPr>
          <p:cNvPr id="11" name="Rectangle 10"/>
          <p:cNvSpPr/>
          <p:nvPr/>
        </p:nvSpPr>
        <p:spPr>
          <a:xfrm>
            <a:off x="2819400" y="381000"/>
            <a:ext cx="2445430" cy="923330"/>
          </a:xfrm>
          <a:prstGeom prst="rect">
            <a:avLst/>
          </a:prstGeom>
        </p:spPr>
        <p:txBody>
          <a:bodyPr wrap="square">
            <a:spAutoFit/>
          </a:bodyPr>
          <a:lstStyle/>
          <a:p>
            <a:r>
              <a:rPr lang="en-US" sz="5400" b="1" kern="10" dirty="0" smtClean="0">
                <a:ln w="11430"/>
                <a:solidFill>
                  <a:srgbClr val="FF0000"/>
                </a:solidFill>
                <a:effectLst>
                  <a:outerShdw blurRad="50800" dist="39000" dir="5460000" algn="tl">
                    <a:srgbClr val="000000">
                      <a:alpha val="38000"/>
                    </a:srgbClr>
                  </a:outerShdw>
                </a:effectLst>
                <a:latin typeface="Times New Roman"/>
                <a:cs typeface="Times New Roman"/>
              </a:rPr>
              <a:t>Thanks</a:t>
            </a:r>
            <a:endParaRPr lang="en-US"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1003">
            <a:schemeClr val="lt1"/>
          </a:fillRef>
          <a:effectRef idx="1">
            <a:schemeClr val="dk1"/>
          </a:effectRef>
          <a:fontRef idx="minor">
            <a:schemeClr val="dk1"/>
          </a:fontRef>
        </p:style>
        <p:txBody>
          <a:bodyPr>
            <a:normAutofit fontScale="90000"/>
          </a:bodyPr>
          <a:lstStyle/>
          <a:p>
            <a:r>
              <a:rPr lang="en-US" dirty="0" smtClean="0"/>
              <a:t/>
            </a:r>
            <a:br>
              <a:rPr lang="en-US" dirty="0" smtClean="0"/>
            </a:br>
            <a:r>
              <a:rPr lang="en-US" dirty="0" smtClean="0"/>
              <a:t>References</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1.  R. A. Houghton, K. T. Lawrence, J. L. Hackler, and S. Brown, “The spatial distribution of forest biomass in the Brazilian Amazon: a comparison of estimates,” Global Change Biology, vol. 7, no. 7, pp. 731–746, 2001.</a:t>
            </a:r>
          </a:p>
          <a:p>
            <a:pPr>
              <a:buNone/>
            </a:pPr>
            <a:endParaRPr lang="en-US" dirty="0" smtClean="0"/>
          </a:p>
          <a:p>
            <a:pPr>
              <a:buNone/>
            </a:pPr>
            <a:r>
              <a:rPr lang="en-US" i="1" dirty="0" smtClean="0"/>
              <a:t> 2.  International Journal of Agronomy.  </a:t>
            </a:r>
            <a:r>
              <a:rPr lang="en-US" sz="2000" i="1" dirty="0" smtClean="0"/>
              <a:t>(</a:t>
            </a:r>
            <a:r>
              <a:rPr lang="en-US" sz="2000" i="1" dirty="0" err="1" smtClean="0"/>
              <a:t>Prashant</a:t>
            </a:r>
            <a:r>
              <a:rPr lang="en-US" sz="2000" i="1" dirty="0" smtClean="0"/>
              <a:t>  Kumar </a:t>
            </a:r>
            <a:r>
              <a:rPr lang="en-US" sz="2000" i="1" dirty="0" err="1" smtClean="0"/>
              <a:t>Shrivastava</a:t>
            </a:r>
            <a:r>
              <a:rPr lang="en-US" sz="2000" i="1"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b="1" dirty="0" smtClean="0"/>
              <a:t/>
            </a:r>
            <a:br>
              <a:rPr lang="en-US" b="1" dirty="0" smtClean="0"/>
            </a:br>
            <a:r>
              <a:rPr lang="en-US" b="1" dirty="0" smtClean="0"/>
              <a:t>ABSTRACT</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5257800"/>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dirty="0" smtClean="0"/>
              <a:t>    Sugarcane is a major C4 crop grown in canal irrigated areas of the country. It was observed that due to climatic variations especially rainfall and maximum temperature affect productivity, sugar recovery and  burning in sugarcane crop. Study was taken to evaluate the weather parameters that have an impact on cultivation of sugarcane crop. </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smtClean="0"/>
              <a:t>Effect Of Temperature on Sugarcane</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lvl="1"/>
            <a:endParaRPr lang="en-US" dirty="0" smtClean="0"/>
          </a:p>
          <a:p>
            <a:pPr lvl="1">
              <a:buNone/>
            </a:pPr>
            <a:r>
              <a:rPr lang="en-US" dirty="0" smtClean="0"/>
              <a:t>    Agriculture is vulnerable to climate change through the direct effects of changing climate conditions (e.g., changes in temperature and/or precipitation), as well as through the indirect effects arising from changes in the severity of pest pressures, availability of pollination services, and performance of other ecosystem services that affect agricultural productivity. Reduction of crop productivity is universally predicted in most status reports on effects of climate change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
            <a:ext cx="7772400" cy="1470025"/>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4000" dirty="0" smtClean="0"/>
              <a:t>Effect</a:t>
            </a:r>
            <a:r>
              <a:rPr lang="en-US" dirty="0" smtClean="0"/>
              <a:t> Of Temperature on </a:t>
            </a:r>
            <a:r>
              <a:rPr lang="en-US" sz="4000" dirty="0" smtClean="0"/>
              <a:t>Sugarcane</a:t>
            </a:r>
            <a:r>
              <a:rPr lang="en-US" dirty="0" smtClean="0"/>
              <a:t> </a:t>
            </a:r>
            <a:r>
              <a:rPr lang="en-US" sz="4000" dirty="0" smtClean="0"/>
              <a:t>(Contd.)</a:t>
            </a:r>
            <a:endParaRPr lang="en-US" dirty="0"/>
          </a:p>
        </p:txBody>
      </p:sp>
      <p:sp>
        <p:nvSpPr>
          <p:cNvPr id="3" name="Subtitle 2"/>
          <p:cNvSpPr>
            <a:spLocks noGrp="1"/>
          </p:cNvSpPr>
          <p:nvPr>
            <p:ph type="subTitle" idx="1"/>
          </p:nvPr>
        </p:nvSpPr>
        <p:spPr>
          <a:xfrm>
            <a:off x="228600" y="1981200"/>
            <a:ext cx="8763000" cy="4648200"/>
          </a:xfrm>
        </p:spPr>
        <p:style>
          <a:lnRef idx="1">
            <a:schemeClr val="accent3"/>
          </a:lnRef>
          <a:fillRef idx="2">
            <a:schemeClr val="accent3"/>
          </a:fillRef>
          <a:effectRef idx="1">
            <a:schemeClr val="accent3"/>
          </a:effectRef>
          <a:fontRef idx="minor">
            <a:schemeClr val="dk1"/>
          </a:fontRef>
        </p:style>
        <p:txBody>
          <a:bodyPr/>
          <a:lstStyle/>
          <a:p>
            <a:r>
              <a:rPr lang="en-US" dirty="0" smtClean="0">
                <a:solidFill>
                  <a:schemeClr val="tx1"/>
                </a:solidFill>
              </a:rPr>
              <a:t>  High temperatures accompanied by drought stress have been two of the major issues influencing agricultural production and economic impacts in many regions of the world. The challenges, faced by the agricultural sector under the climate change scenarios, are to provide food security for an increasing world population while protecting the environment and the functioning of its ecosystems.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dirty="0" smtClean="0"/>
              <a:t>Effect Of Rainfall On Sugarcane</a:t>
            </a:r>
            <a:endParaRPr lang="en-US" sz="36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77500" lnSpcReduction="20000"/>
          </a:bodyPr>
          <a:lstStyle/>
          <a:p>
            <a:pPr>
              <a:buNone/>
            </a:pPr>
            <a:r>
              <a:rPr lang="en-US" dirty="0" smtClean="0"/>
              <a:t>   </a:t>
            </a:r>
          </a:p>
          <a:p>
            <a:pPr>
              <a:buNone/>
            </a:pPr>
            <a:r>
              <a:rPr lang="en-US" dirty="0" smtClean="0"/>
              <a:t>     Sugarcane is an important industrial crop used for sugar and </a:t>
            </a:r>
            <a:r>
              <a:rPr lang="en-US" dirty="0" err="1" smtClean="0"/>
              <a:t>bioenergy</a:t>
            </a:r>
            <a:r>
              <a:rPr lang="en-US" dirty="0" smtClean="0"/>
              <a:t>. It is one of the world’s major C</a:t>
            </a:r>
            <a:r>
              <a:rPr lang="en-US" baseline="-25000" dirty="0" smtClean="0"/>
              <a:t>4</a:t>
            </a:r>
            <a:r>
              <a:rPr lang="en-US" dirty="0" smtClean="0"/>
              <a:t> crops that mainly grow in the tropic and </a:t>
            </a:r>
            <a:r>
              <a:rPr lang="en-US" dirty="0" err="1" smtClean="0"/>
              <a:t>subtropic</a:t>
            </a:r>
            <a:r>
              <a:rPr lang="en-US" dirty="0" smtClean="0"/>
              <a:t> regions. Weather and climate related events (i.e., growth environment of atmospheric [CO</a:t>
            </a:r>
            <a:r>
              <a:rPr lang="en-US" baseline="-25000" dirty="0" smtClean="0"/>
              <a:t>2</a:t>
            </a:r>
            <a:r>
              <a:rPr lang="en-US" dirty="0" smtClean="0"/>
              <a:t>], temperature, precipitation, and other extreme weather) are the key factors for sugarcane production worldwide, especially in many developing countries. The potential negative impact of climate change, especially temperature and rainfall, on sugarcane production in Zimbabwe has been reviewed by </a:t>
            </a:r>
            <a:r>
              <a:rPr lang="en-US" dirty="0" err="1" smtClean="0"/>
              <a:t>Chandiposha</a:t>
            </a:r>
            <a:r>
              <a:rPr lang="en-US" dirty="0" smtClean="0"/>
              <a:t> . The sugarcane and sugar yields have fluctuated with extreme climate events (drought and tropical cyclones)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US" sz="3600" dirty="0" smtClean="0"/>
              <a:t>Effect Of Rainfall On Sugarcane (contd.)</a:t>
            </a:r>
            <a:endParaRPr lang="en-US" sz="3600"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10000"/>
          </a:bodyPr>
          <a:lstStyle/>
          <a:p>
            <a:pPr>
              <a:buNone/>
            </a:pPr>
            <a:r>
              <a:rPr lang="en-US" dirty="0" smtClean="0"/>
              <a:t>    The study reveals that climatic deviations like uneven distribution of rainfall during monsoon followed by variations in relative humidity results in flowering of certain sugarcane varieties . It was also found that rainfall is negatively correlated with sugar recovery, which indicates nutrients are leached during rains. Burning in sugarcane is found to be inversely correlated with rainfall. Bright sunshine hours and evaporation are positively correlated with burning.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n-US" dirty="0" smtClean="0"/>
              <a:t>Effect Of Climate Changes On Sugarcane Diseases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buNone/>
            </a:pPr>
            <a:endParaRPr lang="en-US" dirty="0" smtClean="0"/>
          </a:p>
          <a:p>
            <a:pPr>
              <a:buNone/>
            </a:pPr>
            <a:r>
              <a:rPr lang="en-US" dirty="0" smtClean="0"/>
              <a:t>    A shift in temperature due to climate change will have an effect on some of diseases, insects, and weeds in sugarcane production [</a:t>
            </a:r>
            <a:r>
              <a:rPr lang="en-US" dirty="0" smtClean="0">
                <a:hlinkClick r:id="rId2"/>
              </a:rPr>
              <a:t>15</a:t>
            </a:r>
            <a:r>
              <a:rPr lang="en-US" dirty="0" smtClean="0"/>
              <a:t>]. For example, </a:t>
            </a:r>
            <a:r>
              <a:rPr lang="en-US" dirty="0" err="1" smtClean="0"/>
              <a:t>Matthieson</a:t>
            </a:r>
            <a:r>
              <a:rPr lang="en-US" dirty="0" smtClean="0"/>
              <a:t> [</a:t>
            </a:r>
            <a:r>
              <a:rPr lang="en-US" dirty="0" smtClean="0">
                <a:hlinkClick r:id="rId2"/>
              </a:rPr>
              <a:t>34</a:t>
            </a:r>
            <a:r>
              <a:rPr lang="en-US" dirty="0" smtClean="0"/>
              <a:t>] reported that the incidence of smut disease [caused by </a:t>
            </a:r>
            <a:r>
              <a:rPr lang="en-US" dirty="0" err="1" smtClean="0"/>
              <a:t>Sporisorium</a:t>
            </a:r>
            <a:r>
              <a:rPr lang="en-US" dirty="0" smtClean="0"/>
              <a:t> </a:t>
            </a:r>
            <a:r>
              <a:rPr lang="en-US" dirty="0" err="1" smtClean="0"/>
              <a:t>scitamineum</a:t>
            </a:r>
            <a:r>
              <a:rPr lang="en-US" dirty="0" smtClean="0"/>
              <a:t> (</a:t>
            </a:r>
            <a:r>
              <a:rPr lang="en-US" dirty="0" err="1" smtClean="0"/>
              <a:t>Syd</a:t>
            </a:r>
            <a:r>
              <a:rPr lang="en-US" dirty="0" smtClean="0"/>
              <a:t>.)] is likely to increase due to high temperatures. The prolific dry weather exacerbates the symptoms of </a:t>
            </a:r>
            <a:r>
              <a:rPr lang="en-US" dirty="0" err="1" smtClean="0"/>
              <a:t>ratoon</a:t>
            </a:r>
            <a:r>
              <a:rPr lang="en-US" dirty="0" smtClean="0"/>
              <a:t> stunting disease. It is difficult to predict the effect of climate change on sugarcane rust diseases, but severe storms and hurricane can spread leaf scald, caused by </a:t>
            </a:r>
            <a:r>
              <a:rPr lang="en-US" dirty="0" err="1" smtClean="0"/>
              <a:t>Xanthomonas</a:t>
            </a:r>
            <a:r>
              <a:rPr lang="en-US" dirty="0" smtClean="0"/>
              <a:t> </a:t>
            </a:r>
            <a:r>
              <a:rPr lang="en-US" dirty="0" err="1" smtClean="0"/>
              <a:t>albilineans</a:t>
            </a:r>
            <a:r>
              <a:rPr lang="en-US" dirty="0" smtClean="0"/>
              <a:t> [</a:t>
            </a:r>
            <a:r>
              <a:rPr lang="en-US" dirty="0" smtClean="0">
                <a:hlinkClick r:id="rId2"/>
              </a:rPr>
              <a:t>35</a:t>
            </a:r>
            <a:r>
              <a:rPr lang="en-US"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Effect Of Climate Changes On Sugarcane Diseases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a:buNone/>
            </a:pPr>
            <a:r>
              <a:rPr lang="en-US" dirty="0" smtClean="0"/>
              <a:t>    due to favorable climate conditions of warmer winter and high humidity for the rust spores surviving and fast development . Growers used fungicides to control the negative effects of rusts on yields, but the cost of three split applications of fungicides (at a </a:t>
            </a:r>
            <a:r>
              <a:rPr lang="en-US" dirty="0" err="1" smtClean="0"/>
              <a:t>hectarage</a:t>
            </a:r>
            <a:r>
              <a:rPr lang="en-US" dirty="0" smtClean="0"/>
              <a:t> level) during a growing season was equivalent to 3 </a:t>
            </a:r>
            <a:r>
              <a:rPr lang="en-US" dirty="0" err="1" smtClean="0"/>
              <a:t>tonnes</a:t>
            </a:r>
            <a:r>
              <a:rPr lang="en-US" dirty="0" smtClean="0"/>
              <a:t> (Mg) of cane yield lost per hectare. The economic impact just for controlling orange rust in South Florida was approximately $63 million in 2013 based on the estimate of the Florida sugarcane industry.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574</TotalTime>
  <Words>1078</Words>
  <Application>Microsoft Office PowerPoint</Application>
  <PresentationFormat>On-screen Show (4:3)</PresentationFormat>
  <Paragraphs>58</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   Effect of Global Warming and Climate  Changes on Sugarcane Productivity by.  Dr. Haji Khan Keerio Consultant Army welfare Sugar Mills Badin, Sindh.   </vt:lpstr>
      <vt:lpstr> ABSTRACT </vt:lpstr>
      <vt:lpstr>Effect Of Temperature on Sugarcane</vt:lpstr>
      <vt:lpstr>Effect Of Temperature on Sugarcane (Contd.)</vt:lpstr>
      <vt:lpstr>Effect Of Rainfall On Sugarcane</vt:lpstr>
      <vt:lpstr>Effect Of Rainfall On Sugarcane (contd.)</vt:lpstr>
      <vt:lpstr>Effect Of Climate Changes On Sugarcane Diseases</vt:lpstr>
      <vt:lpstr>Effect Of Climate Changes On Sugarcane Diseases</vt:lpstr>
      <vt:lpstr> Global Warming And Climate Change </vt:lpstr>
      <vt:lpstr>Indicators Of Climate Change</vt:lpstr>
      <vt:lpstr>Green House Effect</vt:lpstr>
      <vt:lpstr>Reduce Greenhouse Effects</vt:lpstr>
      <vt:lpstr>Reduce Greenhouse Effects (contd.)</vt:lpstr>
      <vt:lpstr>Reduce Greenhouse Effects (contd.)</vt:lpstr>
      <vt:lpstr>10 Indicators Human Finger Print</vt:lpstr>
      <vt:lpstr>Global Warming Going</vt:lpstr>
      <vt:lpstr>Earth Total Heat Content</vt:lpstr>
      <vt:lpstr>Summary and Future Perspectives</vt:lpstr>
      <vt:lpstr>Summary and Future Perspectives (contd.)</vt:lpstr>
      <vt:lpstr> THATTA-2109 </vt:lpstr>
      <vt:lpstr> THATTA-326 </vt:lpstr>
      <vt:lpstr>Slide 23</vt:lpstr>
      <vt:lpstr>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dc:title>
  <dc:creator>Haji khan keerio</dc:creator>
  <cp:lastModifiedBy>Haji khan keerio</cp:lastModifiedBy>
  <cp:revision>71</cp:revision>
  <dcterms:created xsi:type="dcterms:W3CDTF">2016-04-27T07:21:45Z</dcterms:created>
  <dcterms:modified xsi:type="dcterms:W3CDTF">2016-05-07T07:46:43Z</dcterms:modified>
</cp:coreProperties>
</file>